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7" r:id="rId4"/>
    <p:sldId id="264" r:id="rId5"/>
    <p:sldId id="263" r:id="rId6"/>
    <p:sldId id="259" r:id="rId7"/>
    <p:sldId id="261" r:id="rId8"/>
    <p:sldId id="262"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8" d="100"/>
          <a:sy n="78" d="100"/>
        </p:scale>
        <p:origin x="1594"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62845"/>
            <a:ext cx="7772400" cy="1470025"/>
          </a:xfrm>
        </p:spPr>
        <p:txBody>
          <a:bodyPr>
            <a:normAutofit/>
          </a:bodyPr>
          <a:lstStyle/>
          <a:p>
            <a:r>
              <a:rPr sz="4000" b="1" dirty="0">
                <a:latin typeface="Times New Roman" panose="02020603050405020304" pitchFamily="18" charset="0"/>
                <a:cs typeface="Times New Roman" panose="02020603050405020304" pitchFamily="18" charset="0"/>
              </a:rPr>
              <a:t>Gesture Controlled Presentation System</a:t>
            </a:r>
          </a:p>
        </p:txBody>
      </p:sp>
      <p:sp>
        <p:nvSpPr>
          <p:cNvPr id="3" name="Subtitle 2"/>
          <p:cNvSpPr>
            <a:spLocks noGrp="1"/>
          </p:cNvSpPr>
          <p:nvPr>
            <p:ph type="subTitle" idx="1"/>
          </p:nvPr>
        </p:nvSpPr>
        <p:spPr>
          <a:xfrm>
            <a:off x="5272080" y="2961966"/>
            <a:ext cx="3699855" cy="1973827"/>
          </a:xfrm>
        </p:spPr>
        <p:txBody>
          <a:bodyPr>
            <a:noAutofit/>
          </a:bodyPr>
          <a:lstStyle/>
          <a:p>
            <a:pPr algn="r"/>
            <a:r>
              <a:rPr lang="en-IN" sz="1800" dirty="0">
                <a:solidFill>
                  <a:schemeClr val="tx1"/>
                </a:solidFill>
                <a:latin typeface="Times New Roman" panose="02020603050405020304" pitchFamily="18" charset="0"/>
                <a:cs typeface="Times New Roman" panose="02020603050405020304" pitchFamily="18" charset="0"/>
              </a:rPr>
              <a:t>Md Rahman  - 2103A51057</a:t>
            </a:r>
          </a:p>
          <a:p>
            <a:pPr algn="r"/>
            <a:r>
              <a:rPr lang="en-IN" sz="1800" dirty="0">
                <a:solidFill>
                  <a:schemeClr val="tx1"/>
                </a:solidFill>
                <a:latin typeface="Times New Roman" panose="02020603050405020304" pitchFamily="18" charset="0"/>
                <a:cs typeface="Times New Roman" panose="02020603050405020304" pitchFamily="18" charset="0"/>
              </a:rPr>
              <a:t>T </a:t>
            </a:r>
            <a:r>
              <a:rPr lang="en-IN" sz="1800" dirty="0" err="1">
                <a:solidFill>
                  <a:schemeClr val="tx1"/>
                </a:solidFill>
                <a:latin typeface="Times New Roman" panose="02020603050405020304" pitchFamily="18" charset="0"/>
                <a:cs typeface="Times New Roman" panose="02020603050405020304" pitchFamily="18" charset="0"/>
              </a:rPr>
              <a:t>Manikanta</a:t>
            </a:r>
            <a:r>
              <a:rPr lang="en-IN" sz="1800" dirty="0">
                <a:solidFill>
                  <a:schemeClr val="tx1"/>
                </a:solidFill>
                <a:latin typeface="Times New Roman" panose="02020603050405020304" pitchFamily="18" charset="0"/>
                <a:cs typeface="Times New Roman" panose="02020603050405020304" pitchFamily="18" charset="0"/>
              </a:rPr>
              <a:t>   -  2103A51073</a:t>
            </a:r>
            <a:br>
              <a:rPr lang="en-IN" sz="1800" dirty="0">
                <a:solidFill>
                  <a:schemeClr val="tx1"/>
                </a:solidFill>
                <a:latin typeface="Times New Roman" panose="02020603050405020304" pitchFamily="18" charset="0"/>
                <a:cs typeface="Times New Roman" panose="02020603050405020304" pitchFamily="18" charset="0"/>
              </a:rPr>
            </a:br>
            <a:r>
              <a:rPr lang="en-IN" sz="1800" dirty="0">
                <a:solidFill>
                  <a:schemeClr val="tx1"/>
                </a:solidFill>
                <a:latin typeface="Times New Roman" panose="02020603050405020304" pitchFamily="18" charset="0"/>
                <a:cs typeface="Times New Roman" panose="02020603050405020304" pitchFamily="18" charset="0"/>
              </a:rPr>
              <a:t>D Vivek  -  2103A51088</a:t>
            </a:r>
          </a:p>
          <a:p>
            <a:pPr algn="r"/>
            <a:r>
              <a:rPr lang="en-IN" sz="1800" dirty="0">
                <a:solidFill>
                  <a:schemeClr val="tx1"/>
                </a:solidFill>
                <a:latin typeface="Times New Roman" panose="02020603050405020304" pitchFamily="18" charset="0"/>
                <a:cs typeface="Times New Roman" panose="02020603050405020304" pitchFamily="18" charset="0"/>
              </a:rPr>
              <a:t>G Varshith  -  2103A51089</a:t>
            </a:r>
          </a:p>
          <a:p>
            <a:pPr algn="r"/>
            <a:r>
              <a:rPr lang="en-IN" sz="1800" dirty="0">
                <a:solidFill>
                  <a:schemeClr val="tx1"/>
                </a:solidFill>
                <a:latin typeface="Times New Roman" panose="02020603050405020304" pitchFamily="18" charset="0"/>
                <a:cs typeface="Times New Roman" panose="02020603050405020304" pitchFamily="18" charset="0"/>
              </a:rPr>
              <a:t>K Naveen  -  2103A51267</a:t>
            </a:r>
          </a:p>
          <a:p>
            <a:pPr algn="r"/>
            <a:r>
              <a:rPr lang="en-IN" sz="1800" dirty="0">
                <a:solidFill>
                  <a:schemeClr val="tx1"/>
                </a:solidFill>
                <a:latin typeface="Times New Roman" panose="02020603050405020304" pitchFamily="18" charset="0"/>
                <a:cs typeface="Times New Roman" panose="02020603050405020304" pitchFamily="18" charset="0"/>
              </a:rPr>
              <a:t>K Raghavendra Chary  - 2103A51268</a:t>
            </a:r>
            <a:endParaRPr sz="1800"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A73630D-FAD6-D003-A06B-D7F7AEF137C8}"/>
              </a:ext>
            </a:extLst>
          </p:cNvPr>
          <p:cNvPicPr>
            <a:picLocks noChangeAspect="1"/>
          </p:cNvPicPr>
          <p:nvPr/>
        </p:nvPicPr>
        <p:blipFill>
          <a:blip r:embed="rId2"/>
          <a:stretch>
            <a:fillRect/>
          </a:stretch>
        </p:blipFill>
        <p:spPr>
          <a:xfrm>
            <a:off x="366253" y="2032870"/>
            <a:ext cx="4905828" cy="3323303"/>
          </a:xfrm>
          <a:prstGeom prst="rect">
            <a:avLst/>
          </a:prstGeom>
        </p:spPr>
      </p:pic>
      <p:sp>
        <p:nvSpPr>
          <p:cNvPr id="4" name="TextBox 3">
            <a:extLst>
              <a:ext uri="{FF2B5EF4-FFF2-40B4-BE49-F238E27FC236}">
                <a16:creationId xmlns:a16="http://schemas.microsoft.com/office/drawing/2014/main" id="{E4D1A02C-54C7-230E-BE18-376BCD8E995E}"/>
              </a:ext>
            </a:extLst>
          </p:cNvPr>
          <p:cNvSpPr txBox="1"/>
          <p:nvPr/>
        </p:nvSpPr>
        <p:spPr>
          <a:xfrm>
            <a:off x="471339" y="5731497"/>
            <a:ext cx="3902697"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Mentor Name :  Gotte Ranjith kumar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Abstract</a:t>
            </a:r>
            <a:endParaRPr sz="4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system allows users to control a presentation using hand gestures captured through a webcam. It starts by prompting the user to select a folder containing PNG images representing slides.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 program then renames the images sequentially for easier navigation. Once the folder is selected, the webcam captures the user's hand gesture. Hand gestures are interpreted to navigate through slides (swipe left/right), annotate slides (draw), erase annotations, and perform additional commands. </a:t>
            </a:r>
          </a:p>
          <a:p>
            <a:pPr>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These commands facilitate easy navigation and interaction with the presentation. Annotations can be drawn on slides using specific hand gestures, enhancing interactivity during presentations. The system provides visual feedback by overlaying annotations on the slides in real-time. It also displays the total number of slides and a rectangle indicating the area for gesture recognition.</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p:txBody>
          <a:bodyPr>
            <a:normAutofit/>
          </a:bodyPr>
          <a:lstStyle/>
          <a:p>
            <a:pPr algn="just"/>
            <a:r>
              <a:rPr sz="1800" dirty="0">
                <a:latin typeface="Times New Roman" panose="02020603050405020304" pitchFamily="18" charset="0"/>
                <a:cs typeface="Times New Roman" panose="02020603050405020304" pitchFamily="18" charset="0"/>
              </a:rPr>
              <a:t>An interactive presentation system that integrates hand gesture recognition</a:t>
            </a:r>
            <a:r>
              <a:rPr lang="en-US" sz="1800" dirty="0">
                <a:latin typeface="Times New Roman" panose="02020603050405020304" pitchFamily="18" charset="0"/>
                <a:cs typeface="Times New Roman" panose="02020603050405020304" pitchFamily="18" charset="0"/>
              </a:rPr>
              <a:t> </a:t>
            </a:r>
            <a:r>
              <a:rPr sz="1800" dirty="0">
                <a:latin typeface="Times New Roman" panose="02020603050405020304" pitchFamily="18" charset="0"/>
                <a:cs typeface="Times New Roman" panose="02020603050405020304" pitchFamily="18" charset="0"/>
              </a:rPr>
              <a:t>to control slides, annotate content, and navigate presentations effortlessly.</a:t>
            </a:r>
            <a:endParaRPr lang="en-IN"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We are thinking to build a program where we can control the presentation by our hand gestures. </a:t>
            </a:r>
          </a:p>
          <a:p>
            <a:pPr algn="just"/>
            <a:r>
              <a:rPr lang="en-US" sz="1800" dirty="0">
                <a:latin typeface="Times New Roman" panose="02020603050405020304" pitchFamily="18" charset="0"/>
                <a:cs typeface="Times New Roman" panose="02020603050405020304" pitchFamily="18" charset="0"/>
              </a:rPr>
              <a:t>Our primary aim is to redefine the presentation landscape by offering a dynamic and captivating experience where users can effortlessly navigate slides, annotate content, and execute commands with natural hand gestures.</a:t>
            </a:r>
          </a:p>
          <a:p>
            <a:pPr algn="just"/>
            <a:r>
              <a:rPr lang="en-US" sz="1800" dirty="0">
                <a:latin typeface="Times New Roman" panose="02020603050405020304" pitchFamily="18" charset="0"/>
                <a:cs typeface="Times New Roman" panose="02020603050405020304" pitchFamily="18" charset="0"/>
              </a:rPr>
              <a:t>We can define the gestures dynamically so that we can perform the operations in the presentation like to move to the next slide and previous slide.</a:t>
            </a:r>
            <a:endParaRPr lang="en-IN" sz="1800"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We can also write and delete on the slides. We can even point out the features or content on the slide that we are explaining only by using hand gestures.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FCDC6-934A-D6DF-5D0A-1E962693AC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42B044-626F-7E8C-72DB-0C82AC9B7140}"/>
              </a:ext>
            </a:extLst>
          </p:cNvPr>
          <p:cNvSpPr>
            <a:spLocks noGrp="1"/>
          </p:cNvSpPr>
          <p:nvPr>
            <p:ph type="title"/>
          </p:nvPr>
        </p:nvSpPr>
        <p:spPr/>
        <p:txBody>
          <a:bodyPr>
            <a:normAutofit/>
          </a:bodyPr>
          <a:lstStyle/>
          <a:p>
            <a:r>
              <a:rPr sz="4000" b="1"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7B074E22-61B3-1A22-A2F7-7A0B995D75D2}"/>
              </a:ext>
            </a:extLst>
          </p:cNvPr>
          <p:cNvSpPr>
            <a:spLocks noGrp="1"/>
          </p:cNvSpPr>
          <p:nvPr>
            <p:ph idx="1"/>
          </p:nvPr>
        </p:nvSpPr>
        <p:spPr/>
        <p:txBody>
          <a:bodyPr>
            <a:normAutofit/>
          </a:bodyPr>
          <a:lstStyle/>
          <a:p>
            <a:r>
              <a:rPr sz="1800" dirty="0">
                <a:latin typeface="Times New Roman" panose="02020603050405020304" pitchFamily="18" charset="0"/>
                <a:cs typeface="Times New Roman" panose="02020603050405020304" pitchFamily="18" charset="0"/>
              </a:rPr>
              <a:t>Traditional presentation control methods require physical devices. This system replaces these with intuitive hand gestures, enhancing mobility and engagement.</a:t>
            </a:r>
            <a:endParaRPr lang="en-IN"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Most of the people while giving presentation they are using highlighters or digital pen to write the things. People are using remotes to move the slides instead of that we can just control the presentation by hand gestures.</a:t>
            </a:r>
          </a:p>
          <a:p>
            <a:r>
              <a:rPr lang="en-US" sz="1800" dirty="0">
                <a:latin typeface="Times New Roman" panose="02020603050405020304" pitchFamily="18" charset="0"/>
                <a:cs typeface="Times New Roman" panose="02020603050405020304" pitchFamily="18" charset="0"/>
              </a:rPr>
              <a:t>This innovative application seeks to replace conventional tools like highlighters and digital pens with intuitive hand gestures, offering presenters greater mobility and interaction capabilities.</a:t>
            </a:r>
          </a:p>
          <a:p>
            <a:r>
              <a:rPr lang="en-US" sz="1800" dirty="0">
                <a:latin typeface="Times New Roman" panose="02020603050405020304" pitchFamily="18" charset="0"/>
                <a:cs typeface="Times New Roman" panose="02020603050405020304" pitchFamily="18" charset="0"/>
              </a:rPr>
              <a:t>The ultimate goal is to redefine the presentation experience by providing a cohesive and intuitive system that enhances interaction dynamics and eliminates the need for traditional tools.</a:t>
            </a:r>
            <a:endParaRPr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800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5CA367-A6C5-ED4E-5AAC-93D8FA38E6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D37492-507D-DA1F-1AAC-7A1C8F12BB17}"/>
              </a:ext>
            </a:extLst>
          </p:cNvPr>
          <p:cNvSpPr>
            <a:spLocks noGrp="1"/>
          </p:cNvSpPr>
          <p:nvPr>
            <p:ph type="title"/>
          </p:nvPr>
        </p:nvSpPr>
        <p:spPr>
          <a:xfrm>
            <a:off x="2062316" y="126026"/>
            <a:ext cx="5019368" cy="552399"/>
          </a:xfrm>
        </p:spPr>
        <p:txBody>
          <a:bodyPr>
            <a:normAutofit fontScale="90000"/>
          </a:bodyPr>
          <a:lstStyle/>
          <a:p>
            <a:r>
              <a:rPr lang="en-US" sz="4000" b="1" dirty="0">
                <a:latin typeface="Times New Roman" panose="02020603050405020304" pitchFamily="18" charset="0"/>
                <a:cs typeface="Times New Roman" panose="02020603050405020304" pitchFamily="18" charset="0"/>
              </a:rPr>
              <a:t>Literature Review</a:t>
            </a:r>
            <a:endParaRPr sz="4000" b="1"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CAC796AD-163F-89A6-9A40-21350B7DB1E0}"/>
              </a:ext>
            </a:extLst>
          </p:cNvPr>
          <p:cNvGraphicFramePr>
            <a:graphicFrameLocks noGrp="1"/>
          </p:cNvGraphicFramePr>
          <p:nvPr>
            <p:ph idx="1"/>
            <p:extLst>
              <p:ext uri="{D42A27DB-BD31-4B8C-83A1-F6EECF244321}">
                <p14:modId xmlns:p14="http://schemas.microsoft.com/office/powerpoint/2010/main" val="3202254296"/>
              </p:ext>
            </p:extLst>
          </p:nvPr>
        </p:nvGraphicFramePr>
        <p:xfrm>
          <a:off x="393291" y="678425"/>
          <a:ext cx="8499984" cy="5698566"/>
        </p:xfrm>
        <a:graphic>
          <a:graphicData uri="http://schemas.openxmlformats.org/drawingml/2006/table">
            <a:tbl>
              <a:tblPr firstRow="1" bandRow="1">
                <a:tableStyleId>{5C22544A-7EE6-4342-B048-85BDC9FD1C3A}</a:tableStyleId>
              </a:tblPr>
              <a:tblGrid>
                <a:gridCol w="1416664">
                  <a:extLst>
                    <a:ext uri="{9D8B030D-6E8A-4147-A177-3AD203B41FA5}">
                      <a16:colId xmlns:a16="http://schemas.microsoft.com/office/drawing/2014/main" val="1955552988"/>
                    </a:ext>
                  </a:extLst>
                </a:gridCol>
                <a:gridCol w="1416664">
                  <a:extLst>
                    <a:ext uri="{9D8B030D-6E8A-4147-A177-3AD203B41FA5}">
                      <a16:colId xmlns:a16="http://schemas.microsoft.com/office/drawing/2014/main" val="2541009003"/>
                    </a:ext>
                  </a:extLst>
                </a:gridCol>
                <a:gridCol w="1416664">
                  <a:extLst>
                    <a:ext uri="{9D8B030D-6E8A-4147-A177-3AD203B41FA5}">
                      <a16:colId xmlns:a16="http://schemas.microsoft.com/office/drawing/2014/main" val="4019006828"/>
                    </a:ext>
                  </a:extLst>
                </a:gridCol>
                <a:gridCol w="1416664">
                  <a:extLst>
                    <a:ext uri="{9D8B030D-6E8A-4147-A177-3AD203B41FA5}">
                      <a16:colId xmlns:a16="http://schemas.microsoft.com/office/drawing/2014/main" val="3646357572"/>
                    </a:ext>
                  </a:extLst>
                </a:gridCol>
                <a:gridCol w="1416664">
                  <a:extLst>
                    <a:ext uri="{9D8B030D-6E8A-4147-A177-3AD203B41FA5}">
                      <a16:colId xmlns:a16="http://schemas.microsoft.com/office/drawing/2014/main" val="1598456372"/>
                    </a:ext>
                  </a:extLst>
                </a:gridCol>
                <a:gridCol w="1416664">
                  <a:extLst>
                    <a:ext uri="{9D8B030D-6E8A-4147-A177-3AD203B41FA5}">
                      <a16:colId xmlns:a16="http://schemas.microsoft.com/office/drawing/2014/main" val="3319020133"/>
                    </a:ext>
                  </a:extLst>
                </a:gridCol>
              </a:tblGrid>
              <a:tr h="692823">
                <a:tc>
                  <a:txBody>
                    <a:bodyPr/>
                    <a:lstStyle/>
                    <a:p>
                      <a:r>
                        <a:rPr lang="en-IN" sz="1400" dirty="0">
                          <a:latin typeface="Times New Roman" panose="02020603050405020304" pitchFamily="18" charset="0"/>
                          <a:cs typeface="Times New Roman" panose="02020603050405020304" pitchFamily="18" charset="0"/>
                        </a:rPr>
                        <a:t>Paper Title</a:t>
                      </a:r>
                    </a:p>
                  </a:txBody>
                  <a:tcPr/>
                </a:tc>
                <a:tc>
                  <a:txBody>
                    <a:bodyPr/>
                    <a:lstStyle/>
                    <a:p>
                      <a:r>
                        <a:rPr lang="en-IN" sz="1400" dirty="0">
                          <a:latin typeface="Times New Roman" panose="02020603050405020304" pitchFamily="18" charset="0"/>
                          <a:cs typeface="Times New Roman" panose="02020603050405020304" pitchFamily="18" charset="0"/>
                        </a:rPr>
                        <a:t>Authors</a:t>
                      </a:r>
                    </a:p>
                  </a:txBody>
                  <a:tcPr/>
                </a:tc>
                <a:tc>
                  <a:txBody>
                    <a:bodyPr/>
                    <a:lstStyle/>
                    <a:p>
                      <a:r>
                        <a:rPr lang="en-IN" sz="1400" dirty="0">
                          <a:latin typeface="Times New Roman" panose="02020603050405020304" pitchFamily="18" charset="0"/>
                          <a:cs typeface="Times New Roman" panose="02020603050405020304" pitchFamily="18" charset="0"/>
                        </a:rPr>
                        <a:t>Institution</a:t>
                      </a:r>
                    </a:p>
                  </a:txBody>
                  <a:tcPr/>
                </a:tc>
                <a:tc>
                  <a:txBody>
                    <a:bodyPr/>
                    <a:lstStyle/>
                    <a:p>
                      <a:r>
                        <a:rPr lang="en-IN" sz="1400" dirty="0">
                          <a:latin typeface="Times New Roman" panose="02020603050405020304" pitchFamily="18" charset="0"/>
                          <a:cs typeface="Times New Roman" panose="02020603050405020304" pitchFamily="18" charset="0"/>
                        </a:rPr>
                        <a:t>Methodology</a:t>
                      </a:r>
                    </a:p>
                  </a:txBody>
                  <a:tcPr/>
                </a:tc>
                <a:tc>
                  <a:txBody>
                    <a:bodyPr/>
                    <a:lstStyle/>
                    <a:p>
                      <a:r>
                        <a:rPr lang="en-IN" sz="1400" dirty="0">
                          <a:latin typeface="Times New Roman" panose="02020603050405020304" pitchFamily="18" charset="0"/>
                          <a:cs typeface="Times New Roman" panose="02020603050405020304" pitchFamily="18" charset="0"/>
                        </a:rPr>
                        <a:t>Key Contributions</a:t>
                      </a:r>
                    </a:p>
                  </a:txBody>
                  <a:tcPr/>
                </a:tc>
                <a:tc>
                  <a:txBody>
                    <a:bodyPr/>
                    <a:lstStyle/>
                    <a:p>
                      <a:r>
                        <a:rPr lang="en-IN" sz="1400" dirty="0">
                          <a:latin typeface="Times New Roman" panose="02020603050405020304" pitchFamily="18" charset="0"/>
                          <a:cs typeface="Times New Roman" panose="02020603050405020304" pitchFamily="18" charset="0"/>
                        </a:rPr>
                        <a:t>Challenges Mentioned</a:t>
                      </a:r>
                    </a:p>
                  </a:txBody>
                  <a:tcPr/>
                </a:tc>
                <a:extLst>
                  <a:ext uri="{0D108BD9-81ED-4DB2-BD59-A6C34878D82A}">
                    <a16:rowId xmlns:a16="http://schemas.microsoft.com/office/drawing/2014/main" val="3049827853"/>
                  </a:ext>
                </a:extLst>
              </a:tr>
              <a:tr h="692823">
                <a:tc>
                  <a:txBody>
                    <a:bodyPr/>
                    <a:lstStyle/>
                    <a:p>
                      <a:r>
                        <a:rPr lang="en-IN" sz="1150" b="0" dirty="0">
                          <a:latin typeface="Times New Roman" panose="02020603050405020304" pitchFamily="18" charset="0"/>
                          <a:cs typeface="Times New Roman" panose="02020603050405020304" pitchFamily="18" charset="0"/>
                        </a:rPr>
                        <a:t>Gesture Recognition in HCI</a:t>
                      </a:r>
                    </a:p>
                  </a:txBody>
                  <a:tcPr anchor="ctr"/>
                </a:tc>
                <a:tc>
                  <a:txBody>
                    <a:bodyPr/>
                    <a:lstStyle/>
                    <a:p>
                      <a:r>
                        <a:rPr lang="pt-BR" sz="1150" b="0" dirty="0">
                          <a:latin typeface="Times New Roman" panose="02020603050405020304" pitchFamily="18" charset="0"/>
                          <a:cs typeface="Times New Roman" panose="02020603050405020304" pitchFamily="18" charset="0"/>
                        </a:rPr>
                        <a:t>Devivara Prasad, Mr. Srinivasulu M</a:t>
                      </a:r>
                      <a:endParaRPr lang="en-IN" sz="1150" b="0" dirty="0">
                        <a:latin typeface="Times New Roman" panose="02020603050405020304" pitchFamily="18" charset="0"/>
                        <a:cs typeface="Times New Roman" panose="02020603050405020304" pitchFamily="18" charset="0"/>
                      </a:endParaRPr>
                    </a:p>
                  </a:txBody>
                  <a:tcPr anchor="ctr"/>
                </a:tc>
                <a:tc>
                  <a:txBody>
                    <a:bodyPr/>
                    <a:lstStyle/>
                    <a:p>
                      <a:r>
                        <a:rPr lang="en-US" sz="1150" b="0" dirty="0">
                          <a:latin typeface="Times New Roman" panose="02020603050405020304" pitchFamily="18" charset="0"/>
                          <a:cs typeface="Times New Roman" panose="02020603050405020304" pitchFamily="18" charset="0"/>
                        </a:rPr>
                        <a:t>UBDT College of Engineering, India</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Machine Learning, </a:t>
                      </a:r>
                      <a:r>
                        <a:rPr lang="en-IN" sz="1150" b="0" dirty="0" err="1">
                          <a:latin typeface="Times New Roman" panose="02020603050405020304" pitchFamily="18" charset="0"/>
                          <a:cs typeface="Times New Roman" panose="02020603050405020304" pitchFamily="18" charset="0"/>
                        </a:rPr>
                        <a:t>MediaPipe</a:t>
                      </a:r>
                      <a:r>
                        <a:rPr lang="en-IN" sz="1150" b="0" dirty="0">
                          <a:latin typeface="Times New Roman" panose="02020603050405020304" pitchFamily="18" charset="0"/>
                          <a:cs typeface="Times New Roman" panose="02020603050405020304" pitchFamily="18" charset="0"/>
                        </a:rPr>
                        <a:t>, OpenCV</a:t>
                      </a:r>
                    </a:p>
                  </a:txBody>
                  <a:tcPr/>
                </a:tc>
                <a:tc>
                  <a:txBody>
                    <a:bodyPr/>
                    <a:lstStyle/>
                    <a:p>
                      <a:r>
                        <a:rPr lang="en-US" sz="1150" b="0" dirty="0">
                          <a:latin typeface="Times New Roman" panose="02020603050405020304" pitchFamily="18" charset="0"/>
                          <a:cs typeface="Times New Roman" panose="02020603050405020304" pitchFamily="18" charset="0"/>
                        </a:rPr>
                        <a:t>Presentation control for hearing-impaired and stroke patients</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Accuracy, robustness</a:t>
                      </a:r>
                    </a:p>
                  </a:txBody>
                  <a:tcPr/>
                </a:tc>
                <a:extLst>
                  <a:ext uri="{0D108BD9-81ED-4DB2-BD59-A6C34878D82A}">
                    <a16:rowId xmlns:a16="http://schemas.microsoft.com/office/drawing/2014/main" val="4102407390"/>
                  </a:ext>
                </a:extLst>
              </a:tr>
              <a:tr h="692823">
                <a:tc>
                  <a:txBody>
                    <a:bodyPr/>
                    <a:lstStyle/>
                    <a:p>
                      <a:r>
                        <a:rPr lang="en-US" sz="1150" b="0" dirty="0">
                          <a:latin typeface="Times New Roman" panose="02020603050405020304" pitchFamily="18" charset="0"/>
                          <a:cs typeface="Times New Roman" panose="02020603050405020304" pitchFamily="18" charset="0"/>
                        </a:rPr>
                        <a:t>Hand Gesture Recognition for HCI</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G. </a:t>
                      </a:r>
                      <a:r>
                        <a:rPr lang="en-IN" sz="1150" b="0" dirty="0" err="1">
                          <a:latin typeface="Times New Roman" panose="02020603050405020304" pitchFamily="18" charset="0"/>
                          <a:cs typeface="Times New Roman" panose="02020603050405020304" pitchFamily="18" charset="0"/>
                        </a:rPr>
                        <a:t>Reethika</a:t>
                      </a:r>
                      <a:r>
                        <a:rPr lang="en-IN" sz="1150" b="0" dirty="0">
                          <a:latin typeface="Times New Roman" panose="02020603050405020304" pitchFamily="18" charset="0"/>
                          <a:cs typeface="Times New Roman" panose="02020603050405020304" pitchFamily="18" charset="0"/>
                        </a:rPr>
                        <a:t>, P. Anuhya, M. Bhargavi</a:t>
                      </a:r>
                    </a:p>
                  </a:txBody>
                  <a:tcPr/>
                </a:tc>
                <a:tc>
                  <a:txBody>
                    <a:bodyPr/>
                    <a:lstStyle/>
                    <a:p>
                      <a:r>
                        <a:rPr lang="en-US" sz="1150" b="0" dirty="0">
                          <a:latin typeface="Times New Roman" panose="02020603050405020304" pitchFamily="18" charset="0"/>
                          <a:cs typeface="Times New Roman" panose="02020603050405020304" pitchFamily="18" charset="0"/>
                        </a:rPr>
                        <a:t>JNTU, </a:t>
                      </a:r>
                      <a:r>
                        <a:rPr lang="en-US" sz="1150" b="0" dirty="0" err="1">
                          <a:latin typeface="Times New Roman" panose="02020603050405020304" pitchFamily="18" charset="0"/>
                          <a:cs typeface="Times New Roman" panose="02020603050405020304" pitchFamily="18" charset="0"/>
                        </a:rPr>
                        <a:t>Sreenidhi</a:t>
                      </a:r>
                      <a:r>
                        <a:rPr lang="en-US" sz="1150" b="0" dirty="0">
                          <a:latin typeface="Times New Roman" panose="02020603050405020304" pitchFamily="18" charset="0"/>
                          <a:cs typeface="Times New Roman" panose="02020603050405020304" pitchFamily="18" charset="0"/>
                        </a:rPr>
                        <a:t> Institute of Science and Technology, Hyderabad, India</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Vision-based techniques using cameras</a:t>
                      </a:r>
                    </a:p>
                  </a:txBody>
                  <a:tcPr/>
                </a:tc>
                <a:tc>
                  <a:txBody>
                    <a:bodyPr/>
                    <a:lstStyle/>
                    <a:p>
                      <a:r>
                        <a:rPr lang="en-US" sz="1150" b="0" dirty="0">
                          <a:latin typeface="Times New Roman" panose="02020603050405020304" pitchFamily="18" charset="0"/>
                          <a:cs typeface="Times New Roman" panose="02020603050405020304" pitchFamily="18" charset="0"/>
                        </a:rPr>
                        <a:t>Potential replacement for traditional input methods</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Computational intensity, privacy concerns</a:t>
                      </a:r>
                    </a:p>
                  </a:txBody>
                  <a:tcPr/>
                </a:tc>
                <a:extLst>
                  <a:ext uri="{0D108BD9-81ED-4DB2-BD59-A6C34878D82A}">
                    <a16:rowId xmlns:a16="http://schemas.microsoft.com/office/drawing/2014/main" val="2177178687"/>
                  </a:ext>
                </a:extLst>
              </a:tr>
              <a:tr h="692823">
                <a:tc>
                  <a:txBody>
                    <a:bodyPr/>
                    <a:lstStyle/>
                    <a:p>
                      <a:r>
                        <a:rPr lang="en-US" sz="1150" b="0" dirty="0">
                          <a:latin typeface="Times New Roman" panose="02020603050405020304" pitchFamily="18" charset="0"/>
                          <a:cs typeface="Times New Roman" panose="02020603050405020304" pitchFamily="18" charset="0"/>
                        </a:rPr>
                        <a:t>Smart Presentation Control by Hand Gestures</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pt-BR" sz="1150" b="0" dirty="0">
                          <a:latin typeface="Times New Roman" panose="02020603050405020304" pitchFamily="18" charset="0"/>
                          <a:cs typeface="Times New Roman" panose="02020603050405020304" pitchFamily="18" charset="0"/>
                        </a:rPr>
                        <a:t>Hajeera Khanum, Dr. Pramod H</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US" sz="1150" b="0" dirty="0">
                          <a:latin typeface="Times New Roman" panose="02020603050405020304" pitchFamily="18" charset="0"/>
                          <a:cs typeface="Times New Roman" panose="02020603050405020304" pitchFamily="18" charset="0"/>
                        </a:rPr>
                        <a:t>Rajeev Institute of Technology, Hassan, Indi</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US" sz="1150" b="0" dirty="0">
                          <a:latin typeface="Times New Roman" panose="02020603050405020304" pitchFamily="18" charset="0"/>
                          <a:cs typeface="Times New Roman" panose="02020603050405020304" pitchFamily="18" charset="0"/>
                        </a:rPr>
                        <a:t>OpenCV, </a:t>
                      </a:r>
                      <a:r>
                        <a:rPr lang="en-US" sz="1150" b="0" dirty="0" err="1">
                          <a:latin typeface="Times New Roman" panose="02020603050405020304" pitchFamily="18" charset="0"/>
                          <a:cs typeface="Times New Roman" panose="02020603050405020304" pitchFamily="18" charset="0"/>
                        </a:rPr>
                        <a:t>MediaPipe</a:t>
                      </a:r>
                      <a:r>
                        <a:rPr lang="en-US" sz="1150" b="0" dirty="0">
                          <a:latin typeface="Times New Roman" panose="02020603050405020304" pitchFamily="18" charset="0"/>
                          <a:cs typeface="Times New Roman" panose="02020603050405020304" pitchFamily="18" charset="0"/>
                        </a:rPr>
                        <a:t>, webcam-based gesture recognition</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Slide control, drawing, and erasing via gestures</a:t>
                      </a:r>
                    </a:p>
                  </a:txBody>
                  <a:tcPr/>
                </a:tc>
                <a:tc>
                  <a:txBody>
                    <a:bodyPr/>
                    <a:lstStyle/>
                    <a:p>
                      <a:r>
                        <a:rPr lang="en-IN" sz="1150" b="0" dirty="0">
                          <a:latin typeface="Times New Roman" panose="02020603050405020304" pitchFamily="18" charset="0"/>
                          <a:cs typeface="Times New Roman" panose="02020603050405020304" pitchFamily="18" charset="0"/>
                        </a:rPr>
                        <a:t>Lighting conditions, reliability</a:t>
                      </a:r>
                    </a:p>
                  </a:txBody>
                  <a:tcPr/>
                </a:tc>
                <a:extLst>
                  <a:ext uri="{0D108BD9-81ED-4DB2-BD59-A6C34878D82A}">
                    <a16:rowId xmlns:a16="http://schemas.microsoft.com/office/drawing/2014/main" val="2333568993"/>
                  </a:ext>
                </a:extLst>
              </a:tr>
              <a:tr h="692823">
                <a:tc>
                  <a:txBody>
                    <a:bodyPr/>
                    <a:lstStyle/>
                    <a:p>
                      <a:r>
                        <a:rPr lang="en-US" sz="1150" b="0" dirty="0">
                          <a:latin typeface="Times New Roman" panose="02020603050405020304" pitchFamily="18" charset="0"/>
                          <a:cs typeface="Times New Roman" panose="02020603050405020304" pitchFamily="18" charset="0"/>
                        </a:rPr>
                        <a:t>Automated Digital Presentation Control Using Hand Gesture Technique</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err="1">
                          <a:latin typeface="Times New Roman" panose="02020603050405020304" pitchFamily="18" charset="0"/>
                          <a:cs typeface="Times New Roman" panose="02020603050405020304" pitchFamily="18" charset="0"/>
                        </a:rPr>
                        <a:t>Salonee</a:t>
                      </a:r>
                      <a:r>
                        <a:rPr lang="en-IN" sz="1150" b="0" dirty="0">
                          <a:latin typeface="Times New Roman" panose="02020603050405020304" pitchFamily="18" charset="0"/>
                          <a:cs typeface="Times New Roman" panose="02020603050405020304" pitchFamily="18" charset="0"/>
                        </a:rPr>
                        <a:t> </a:t>
                      </a:r>
                      <a:r>
                        <a:rPr lang="en-IN" sz="1150" b="0" dirty="0" err="1">
                          <a:latin typeface="Times New Roman" panose="02020603050405020304" pitchFamily="18" charset="0"/>
                          <a:cs typeface="Times New Roman" panose="02020603050405020304" pitchFamily="18" charset="0"/>
                        </a:rPr>
                        <a:t>Powar</a:t>
                      </a:r>
                      <a:r>
                        <a:rPr lang="en-IN" sz="1150" b="0" dirty="0">
                          <a:latin typeface="Times New Roman" panose="02020603050405020304" pitchFamily="18" charset="0"/>
                          <a:cs typeface="Times New Roman" panose="02020603050405020304" pitchFamily="18" charset="0"/>
                        </a:rPr>
                        <a:t>, Shweta Kadam, Sonali </a:t>
                      </a:r>
                      <a:r>
                        <a:rPr lang="en-IN" sz="1150" b="0" dirty="0" err="1">
                          <a:latin typeface="Times New Roman" panose="02020603050405020304" pitchFamily="18" charset="0"/>
                          <a:cs typeface="Times New Roman" panose="02020603050405020304" pitchFamily="18" charset="0"/>
                        </a:rPr>
                        <a:t>Malage</a:t>
                      </a:r>
                      <a:r>
                        <a:rPr lang="en-IN" sz="1150" b="0" dirty="0">
                          <a:latin typeface="Times New Roman" panose="02020603050405020304" pitchFamily="18" charset="0"/>
                          <a:cs typeface="Times New Roman" panose="02020603050405020304" pitchFamily="18" charset="0"/>
                        </a:rPr>
                        <a:t>, Priyanka </a:t>
                      </a:r>
                      <a:r>
                        <a:rPr lang="en-IN" sz="1150" b="0" dirty="0" err="1">
                          <a:latin typeface="Times New Roman" panose="02020603050405020304" pitchFamily="18" charset="0"/>
                          <a:cs typeface="Times New Roman" panose="02020603050405020304" pitchFamily="18" charset="0"/>
                        </a:rPr>
                        <a:t>Shingane</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Unspecified</a:t>
                      </a:r>
                    </a:p>
                  </a:txBody>
                  <a:tcPr/>
                </a:tc>
                <a:tc>
                  <a:txBody>
                    <a:bodyPr/>
                    <a:lstStyle/>
                    <a:p>
                      <a:r>
                        <a:rPr lang="en-IN" sz="1150" b="0" dirty="0">
                          <a:latin typeface="Times New Roman" panose="02020603050405020304" pitchFamily="18" charset="0"/>
                          <a:cs typeface="Times New Roman" panose="02020603050405020304" pitchFamily="18" charset="0"/>
                        </a:rPr>
                        <a:t>OpenCV, </a:t>
                      </a:r>
                      <a:r>
                        <a:rPr lang="en-IN" sz="1150" b="0" dirty="0" err="1">
                          <a:latin typeface="Times New Roman" panose="02020603050405020304" pitchFamily="18" charset="0"/>
                          <a:cs typeface="Times New Roman" panose="02020603050405020304" pitchFamily="18" charset="0"/>
                        </a:rPr>
                        <a:t>MediaPipe</a:t>
                      </a:r>
                      <a:r>
                        <a:rPr lang="en-IN" sz="1150" b="0" dirty="0">
                          <a:latin typeface="Times New Roman" panose="02020603050405020304" pitchFamily="18" charset="0"/>
                          <a:cs typeface="Times New Roman" panose="02020603050405020304" pitchFamily="18" charset="0"/>
                        </a:rPr>
                        <a:t>, AI-based gesture recognition</a:t>
                      </a:r>
                    </a:p>
                  </a:txBody>
                  <a:tcPr/>
                </a:tc>
                <a:tc>
                  <a:txBody>
                    <a:bodyPr/>
                    <a:lstStyle/>
                    <a:p>
                      <a:r>
                        <a:rPr lang="en-US" sz="1150" b="0" dirty="0">
                          <a:latin typeface="Times New Roman" panose="02020603050405020304" pitchFamily="18" charset="0"/>
                          <a:cs typeface="Times New Roman" panose="02020603050405020304" pitchFamily="18" charset="0"/>
                        </a:rPr>
                        <a:t>Hands-free slide transitions, video pausing, volume control</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Not explicitly mentioned</a:t>
                      </a:r>
                    </a:p>
                  </a:txBody>
                  <a:tcPr/>
                </a:tc>
                <a:extLst>
                  <a:ext uri="{0D108BD9-81ED-4DB2-BD59-A6C34878D82A}">
                    <a16:rowId xmlns:a16="http://schemas.microsoft.com/office/drawing/2014/main" val="1984940585"/>
                  </a:ext>
                </a:extLst>
              </a:tr>
              <a:tr h="692823">
                <a:tc>
                  <a:txBody>
                    <a:bodyPr/>
                    <a:lstStyle/>
                    <a:p>
                      <a:r>
                        <a:rPr lang="en-US" sz="1150" b="0" dirty="0">
                          <a:latin typeface="Times New Roman" panose="02020603050405020304" pitchFamily="18" charset="0"/>
                          <a:cs typeface="Times New Roman" panose="02020603050405020304" pitchFamily="18" charset="0"/>
                        </a:rPr>
                        <a:t>Hand Gesture-Based Interactive Presentation System Utilizing Heterogeneous Cameras</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Bobo Zeng, </a:t>
                      </a:r>
                      <a:r>
                        <a:rPr lang="en-IN" sz="1150" b="0" dirty="0" err="1">
                          <a:latin typeface="Times New Roman" panose="02020603050405020304" pitchFamily="18" charset="0"/>
                          <a:cs typeface="Times New Roman" panose="02020603050405020304" pitchFamily="18" charset="0"/>
                        </a:rPr>
                        <a:t>Guijin</a:t>
                      </a:r>
                      <a:r>
                        <a:rPr lang="en-IN" sz="1150" b="0" dirty="0">
                          <a:latin typeface="Times New Roman" panose="02020603050405020304" pitchFamily="18" charset="0"/>
                          <a:cs typeface="Times New Roman" panose="02020603050405020304" pitchFamily="18" charset="0"/>
                        </a:rPr>
                        <a:t> Wang, </a:t>
                      </a:r>
                      <a:r>
                        <a:rPr lang="en-IN" sz="1150" b="0" dirty="0" err="1">
                          <a:latin typeface="Times New Roman" panose="02020603050405020304" pitchFamily="18" charset="0"/>
                          <a:cs typeface="Times New Roman" panose="02020603050405020304" pitchFamily="18" charset="0"/>
                        </a:rPr>
                        <a:t>Xinggang</a:t>
                      </a:r>
                      <a:r>
                        <a:rPr lang="en-IN" sz="1150" b="0" dirty="0">
                          <a:latin typeface="Times New Roman" panose="02020603050405020304" pitchFamily="18" charset="0"/>
                          <a:cs typeface="Times New Roman" panose="02020603050405020304" pitchFamily="18" charset="0"/>
                        </a:rPr>
                        <a:t> Lin</a:t>
                      </a:r>
                    </a:p>
                  </a:txBody>
                  <a:tcPr/>
                </a:tc>
                <a:tc>
                  <a:txBody>
                    <a:bodyPr/>
                    <a:lstStyle/>
                    <a:p>
                      <a:r>
                        <a:rPr lang="en-IN" sz="1150" b="0" dirty="0">
                          <a:latin typeface="Times New Roman" panose="02020603050405020304" pitchFamily="18" charset="0"/>
                          <a:cs typeface="Times New Roman" panose="02020603050405020304" pitchFamily="18" charset="0"/>
                        </a:rPr>
                        <a:t>Unspecified</a:t>
                      </a:r>
                    </a:p>
                  </a:txBody>
                  <a:tcPr/>
                </a:tc>
                <a:tc>
                  <a:txBody>
                    <a:bodyPr/>
                    <a:lstStyle/>
                    <a:p>
                      <a:r>
                        <a:rPr lang="en-US" sz="1150" b="0" dirty="0">
                          <a:latin typeface="Times New Roman" panose="02020603050405020304" pitchFamily="18" charset="0"/>
                          <a:cs typeface="Times New Roman" panose="02020603050405020304" pitchFamily="18" charset="0"/>
                        </a:rPr>
                        <a:t>Thermal camera for segmentation, web camera for calibration</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US" sz="1150" b="0" dirty="0">
                          <a:latin typeface="Times New Roman" panose="02020603050405020304" pitchFamily="18" charset="0"/>
                          <a:cs typeface="Times New Roman" panose="02020603050405020304" pitchFamily="18" charset="0"/>
                        </a:rPr>
                        <a:t>Robust recognition in complex backgrounds</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Precise calibration, hand localization</a:t>
                      </a:r>
                    </a:p>
                  </a:txBody>
                  <a:tcPr/>
                </a:tc>
                <a:extLst>
                  <a:ext uri="{0D108BD9-81ED-4DB2-BD59-A6C34878D82A}">
                    <a16:rowId xmlns:a16="http://schemas.microsoft.com/office/drawing/2014/main" val="405818842"/>
                  </a:ext>
                </a:extLst>
              </a:tr>
              <a:tr h="692823">
                <a:tc>
                  <a:txBody>
                    <a:bodyPr/>
                    <a:lstStyle/>
                    <a:p>
                      <a:r>
                        <a:rPr lang="en-US" sz="1150" b="0" dirty="0">
                          <a:latin typeface="Times New Roman" panose="02020603050405020304" pitchFamily="18" charset="0"/>
                          <a:cs typeface="Times New Roman" panose="02020603050405020304" pitchFamily="18" charset="0"/>
                        </a:rPr>
                        <a:t>Smart Presentation Using Gesture Recognition</a:t>
                      </a:r>
                      <a:endParaRPr lang="en-IN" sz="1150" b="0" dirty="0">
                        <a:latin typeface="Times New Roman" panose="02020603050405020304" pitchFamily="18" charset="0"/>
                        <a:cs typeface="Times New Roman" panose="02020603050405020304" pitchFamily="18" charset="0"/>
                      </a:endParaRPr>
                    </a:p>
                  </a:txBody>
                  <a:tcPr/>
                </a:tc>
                <a:tc>
                  <a:txBody>
                    <a:bodyPr/>
                    <a:lstStyle/>
                    <a:p>
                      <a:r>
                        <a:rPr lang="en-IN" sz="1150" b="0" dirty="0">
                          <a:latin typeface="Times New Roman" panose="02020603050405020304" pitchFamily="18" charset="0"/>
                          <a:cs typeface="Times New Roman" panose="02020603050405020304" pitchFamily="18" charset="0"/>
                        </a:rPr>
                        <a:t>Meera Paulson, </a:t>
                      </a:r>
                      <a:r>
                        <a:rPr lang="en-IN" sz="1150" b="0" dirty="0" err="1">
                          <a:latin typeface="Times New Roman" panose="02020603050405020304" pitchFamily="18" charset="0"/>
                          <a:cs typeface="Times New Roman" panose="02020603050405020304" pitchFamily="18" charset="0"/>
                        </a:rPr>
                        <a:t>Nathasha</a:t>
                      </a:r>
                      <a:r>
                        <a:rPr lang="en-IN" sz="1150" b="0" dirty="0">
                          <a:latin typeface="Times New Roman" panose="02020603050405020304" pitchFamily="18" charset="0"/>
                          <a:cs typeface="Times New Roman" panose="02020603050405020304" pitchFamily="18" charset="0"/>
                        </a:rPr>
                        <a:t> P R, Silpa Davis, Soumya Varma</a:t>
                      </a:r>
                    </a:p>
                  </a:txBody>
                  <a:tcPr/>
                </a:tc>
                <a:tc>
                  <a:txBody>
                    <a:bodyPr/>
                    <a:lstStyle/>
                    <a:p>
                      <a:r>
                        <a:rPr lang="en-IN" sz="1150" b="0" dirty="0">
                          <a:latin typeface="Times New Roman" panose="02020603050405020304" pitchFamily="18" charset="0"/>
                          <a:cs typeface="Times New Roman" panose="02020603050405020304" pitchFamily="18" charset="0"/>
                        </a:rPr>
                        <a:t>Unspecified</a:t>
                      </a:r>
                    </a:p>
                  </a:txBody>
                  <a:tcPr/>
                </a:tc>
                <a:tc>
                  <a:txBody>
                    <a:bodyPr/>
                    <a:lstStyle/>
                    <a:p>
                      <a:r>
                        <a:rPr lang="en-IN" sz="1150" b="0" dirty="0">
                          <a:latin typeface="Times New Roman" panose="02020603050405020304" pitchFamily="18" charset="0"/>
                          <a:cs typeface="Times New Roman" panose="02020603050405020304" pitchFamily="18" charset="0"/>
                        </a:rPr>
                        <a:t>ATMEGA 328, Python, Arduino, Zigbee, wireless transmission</a:t>
                      </a:r>
                    </a:p>
                  </a:txBody>
                  <a:tcPr/>
                </a:tc>
                <a:tc>
                  <a:txBody>
                    <a:bodyPr/>
                    <a:lstStyle/>
                    <a:p>
                      <a:r>
                        <a:rPr lang="en-IN" sz="1150" b="0" dirty="0">
                          <a:latin typeface="Times New Roman" panose="02020603050405020304" pitchFamily="18" charset="0"/>
                          <a:cs typeface="Times New Roman" panose="02020603050405020304" pitchFamily="18" charset="0"/>
                        </a:rPr>
                        <a:t>Presentation control, home automation, sign language interpretation</a:t>
                      </a:r>
                    </a:p>
                  </a:txBody>
                  <a:tcPr/>
                </a:tc>
                <a:tc>
                  <a:txBody>
                    <a:bodyPr/>
                    <a:lstStyle/>
                    <a:p>
                      <a:r>
                        <a:rPr lang="en-IN" sz="1150" b="0" dirty="0">
                          <a:latin typeface="Times New Roman" panose="02020603050405020304" pitchFamily="18" charset="0"/>
                          <a:cs typeface="Times New Roman" panose="02020603050405020304" pitchFamily="18" charset="0"/>
                        </a:rPr>
                        <a:t>Not explicitly mentioned</a:t>
                      </a:r>
                    </a:p>
                  </a:txBody>
                  <a:tcPr/>
                </a:tc>
                <a:extLst>
                  <a:ext uri="{0D108BD9-81ED-4DB2-BD59-A6C34878D82A}">
                    <a16:rowId xmlns:a16="http://schemas.microsoft.com/office/drawing/2014/main" val="3719360627"/>
                  </a:ext>
                </a:extLst>
              </a:tr>
            </a:tbl>
          </a:graphicData>
        </a:graphic>
      </p:graphicFrame>
    </p:spTree>
    <p:extLst>
      <p:ext uri="{BB962C8B-B14F-4D97-AF65-F5344CB8AC3E}">
        <p14:creationId xmlns:p14="http://schemas.microsoft.com/office/powerpoint/2010/main" val="3331327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0223"/>
            <a:ext cx="8229600" cy="685801"/>
          </a:xfrm>
        </p:spPr>
        <p:txBody>
          <a:bodyPr>
            <a:normAutofit fontScale="90000"/>
          </a:bodyPr>
          <a:lstStyle/>
          <a:p>
            <a:r>
              <a:rPr sz="4000" b="1" dirty="0">
                <a:latin typeface="Times New Roman" panose="02020603050405020304" pitchFamily="18" charset="0"/>
                <a:cs typeface="Times New Roman" panose="02020603050405020304" pitchFamily="18" charset="0"/>
              </a:rPr>
              <a:t>Proposed Approach</a:t>
            </a:r>
          </a:p>
        </p:txBody>
      </p:sp>
      <p:sp>
        <p:nvSpPr>
          <p:cNvPr id="3" name="Content Placeholder 2"/>
          <p:cNvSpPr>
            <a:spLocks noGrp="1"/>
          </p:cNvSpPr>
          <p:nvPr>
            <p:ph idx="1"/>
          </p:nvPr>
        </p:nvSpPr>
        <p:spPr>
          <a:xfrm>
            <a:off x="457199" y="855406"/>
            <a:ext cx="8568813" cy="5869859"/>
          </a:xfrm>
        </p:spPr>
        <p:txBody>
          <a:bodyPr>
            <a:noAutofit/>
          </a:bodyPr>
          <a:lstStyle/>
          <a:p>
            <a:pPr marL="0" indent="0">
              <a:buNone/>
            </a:pPr>
            <a:r>
              <a:rPr lang="en-US" sz="1800" b="1" dirty="0">
                <a:latin typeface="Times New Roman" panose="02020603050405020304" pitchFamily="18" charset="0"/>
                <a:cs typeface="Times New Roman" panose="02020603050405020304" pitchFamily="18" charset="0"/>
              </a:rPr>
              <a:t>1. Data Collection and Preprocessing:</a:t>
            </a:r>
          </a:p>
          <a:p>
            <a:pPr marL="0" indent="0">
              <a:buNone/>
            </a:pPr>
            <a:r>
              <a:rPr lang="en-US" sz="1800" b="1" dirty="0">
                <a:latin typeface="Times New Roman" panose="02020603050405020304" pitchFamily="18" charset="0"/>
                <a:cs typeface="Times New Roman" panose="02020603050405020304" pitchFamily="18" charset="0"/>
              </a:rPr>
              <a:t>Input:</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PNG Images of PowerPoint slides</a:t>
            </a:r>
            <a:r>
              <a:rPr lang="en-US" sz="1800" dirty="0">
                <a:latin typeface="Times New Roman" panose="02020603050405020304" pitchFamily="18" charset="0"/>
                <a:cs typeface="Times New Roman" panose="02020603050405020304" pitchFamily="18" charset="0"/>
              </a:rPr>
              <a:t> </a:t>
            </a:r>
          </a:p>
          <a:p>
            <a:pPr marL="0" indent="0">
              <a:buNone/>
            </a:pPr>
            <a:r>
              <a:rPr lang="en-US" sz="1800" b="1" dirty="0">
                <a:latin typeface="Times New Roman" panose="02020603050405020304" pitchFamily="18" charset="0"/>
                <a:cs typeface="Times New Roman" panose="02020603050405020304" pitchFamily="18" charset="0"/>
              </a:rPr>
              <a:t>Data Collection:</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Gather PowerPoint slides and convert them into PNG image format.</a:t>
            </a:r>
          </a:p>
          <a:p>
            <a:pPr marL="0" indent="0">
              <a:buNone/>
            </a:pPr>
            <a:r>
              <a:rPr lang="en-US" sz="1800" b="1" dirty="0">
                <a:latin typeface="Times New Roman" panose="02020603050405020304" pitchFamily="18" charset="0"/>
                <a:cs typeface="Times New Roman" panose="02020603050405020304" pitchFamily="18" charset="0"/>
              </a:rPr>
              <a:t>Data Preprocessing:</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Organize the PNG images in a folder in sequential order for easy retrieval and usage during presentations.</a:t>
            </a:r>
          </a:p>
          <a:p>
            <a:pPr marL="0" indent="0">
              <a:buNone/>
            </a:pPr>
            <a:r>
              <a:rPr lang="en-US" sz="1800" b="1" dirty="0">
                <a:latin typeface="Times New Roman" panose="02020603050405020304" pitchFamily="18" charset="0"/>
                <a:cs typeface="Times New Roman" panose="02020603050405020304" pitchFamily="18" charset="0"/>
              </a:rPr>
              <a:t>2. Building the Hand Gesture Recognition:</a:t>
            </a:r>
          </a:p>
          <a:p>
            <a:pPr marL="0" indent="0">
              <a:buNone/>
            </a:pPr>
            <a:r>
              <a:rPr lang="en-US" sz="1800" b="1" dirty="0">
                <a:latin typeface="Times New Roman" panose="02020603050405020304" pitchFamily="18" charset="0"/>
                <a:cs typeface="Times New Roman" panose="02020603050405020304" pitchFamily="18" charset="0"/>
              </a:rPr>
              <a:t>Programming Language:</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Python </a:t>
            </a:r>
          </a:p>
          <a:p>
            <a:pPr marL="0" indent="0">
              <a:buNone/>
            </a:pPr>
            <a:r>
              <a:rPr lang="en-US" sz="1800" b="1" dirty="0">
                <a:latin typeface="Times New Roman" panose="02020603050405020304" pitchFamily="18" charset="0"/>
                <a:cs typeface="Times New Roman" panose="02020603050405020304" pitchFamily="18" charset="0"/>
              </a:rPr>
              <a:t>Libraries:</a:t>
            </a:r>
          </a:p>
          <a:p>
            <a:pPr marL="0" indent="0">
              <a:buNone/>
            </a:pPr>
            <a:r>
              <a:rPr lang="en-US" sz="1800" b="1" dirty="0" err="1">
                <a:latin typeface="Times New Roman" panose="02020603050405020304" pitchFamily="18" charset="0"/>
                <a:cs typeface="Times New Roman" panose="02020603050405020304" pitchFamily="18" charset="0"/>
              </a:rPr>
              <a:t>Os</a:t>
            </a:r>
            <a:r>
              <a:rPr lang="en-US" sz="1800" b="1" dirty="0">
                <a:latin typeface="Times New Roman" panose="02020603050405020304" pitchFamily="18" charset="0"/>
                <a:cs typeface="Times New Roman" panose="02020603050405020304" pitchFamily="18" charset="0"/>
              </a:rPr>
              <a:t>:</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Operating System. </a:t>
            </a:r>
          </a:p>
          <a:p>
            <a:pPr marL="0" indent="0">
              <a:buNone/>
            </a:pPr>
            <a:r>
              <a:rPr lang="en-US" sz="1800" b="1" dirty="0">
                <a:latin typeface="Times New Roman" panose="02020603050405020304" pitchFamily="18" charset="0"/>
                <a:cs typeface="Times New Roman" panose="02020603050405020304" pitchFamily="18" charset="0"/>
              </a:rPr>
              <a:t>Re:</a:t>
            </a:r>
            <a:r>
              <a:rPr lang="en-US" sz="1600" dirty="0">
                <a:latin typeface="Times New Roman" panose="02020603050405020304" pitchFamily="18" charset="0"/>
                <a:cs typeface="Times New Roman" panose="02020603050405020304" pitchFamily="18" charset="0"/>
              </a:rPr>
              <a:t> Regular Expression.</a:t>
            </a:r>
            <a:r>
              <a:rPr lang="en-US" sz="1800" dirty="0">
                <a:latin typeface="Times New Roman" panose="02020603050405020304" pitchFamily="18" charset="0"/>
                <a:cs typeface="Times New Roman" panose="02020603050405020304" pitchFamily="18" charset="0"/>
              </a:rPr>
              <a:t> </a:t>
            </a:r>
          </a:p>
          <a:p>
            <a:pPr marL="0" indent="0">
              <a:buNone/>
            </a:pPr>
            <a:r>
              <a:rPr lang="en-US" sz="1800" b="1" dirty="0">
                <a:latin typeface="Times New Roman" panose="02020603050405020304" pitchFamily="18" charset="0"/>
                <a:cs typeface="Times New Roman" panose="02020603050405020304" pitchFamily="18" charset="0"/>
              </a:rPr>
              <a:t>OpenCV (cv2):</a:t>
            </a:r>
            <a:r>
              <a:rPr lang="en-US" sz="1600" dirty="0">
                <a:latin typeface="Times New Roman" panose="02020603050405020304" pitchFamily="18" charset="0"/>
                <a:cs typeface="Times New Roman" panose="02020603050405020304" pitchFamily="18" charset="0"/>
              </a:rPr>
              <a:t> For computer vision tasks, including image processing, detection, and tracking. </a:t>
            </a:r>
          </a:p>
          <a:p>
            <a:pPr marL="0" indent="0">
              <a:buNone/>
            </a:pPr>
            <a:r>
              <a:rPr lang="en-US" sz="1800" b="1" dirty="0">
                <a:latin typeface="Times New Roman" panose="02020603050405020304" pitchFamily="18" charset="0"/>
                <a:cs typeface="Times New Roman" panose="02020603050405020304" pitchFamily="18" charset="0"/>
              </a:rPr>
              <a:t>NumPy:</a:t>
            </a:r>
            <a:r>
              <a:rPr lang="en-US" sz="1600" dirty="0">
                <a:latin typeface="Times New Roman" panose="02020603050405020304" pitchFamily="18" charset="0"/>
                <a:cs typeface="Times New Roman" panose="02020603050405020304" pitchFamily="18" charset="0"/>
              </a:rPr>
              <a:t> For numerical operations and array manipulations. </a:t>
            </a:r>
          </a:p>
          <a:p>
            <a:pPr marL="0" indent="0">
              <a:buNone/>
            </a:pPr>
            <a:r>
              <a:rPr lang="en-US" sz="1800" b="1" dirty="0">
                <a:latin typeface="Times New Roman" panose="02020603050405020304" pitchFamily="18" charset="0"/>
                <a:cs typeface="Times New Roman" panose="02020603050405020304" pitchFamily="18" charset="0"/>
              </a:rPr>
              <a:t>Custom </a:t>
            </a:r>
            <a:r>
              <a:rPr lang="en-US" sz="1800" b="1" dirty="0" err="1">
                <a:latin typeface="Times New Roman" panose="02020603050405020304" pitchFamily="18" charset="0"/>
                <a:cs typeface="Times New Roman" panose="02020603050405020304" pitchFamily="18" charset="0"/>
              </a:rPr>
              <a:t>HandTrackingModule</a:t>
            </a:r>
            <a:r>
              <a:rPr lang="en-US" sz="1800" b="1" dirty="0">
                <a:latin typeface="Times New Roman" panose="02020603050405020304" pitchFamily="18" charset="0"/>
                <a:cs typeface="Times New Roman" panose="02020603050405020304" pitchFamily="18" charset="0"/>
              </a:rPr>
              <a:t>:</a:t>
            </a:r>
            <a:r>
              <a:rPr lang="en-US" sz="1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A module for hand detection, finger tracking, and gesture recognition. Likely built using machine learning or custom algorithms.</a:t>
            </a: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dirty="0">
                <a:latin typeface="Times New Roman" panose="02020603050405020304" pitchFamily="18" charset="0"/>
                <a:cs typeface="Times New Roman" panose="02020603050405020304" pitchFamily="18" charset="0"/>
              </a:rPr>
              <a:t>Implementation &amp; Results</a:t>
            </a:r>
          </a:p>
        </p:txBody>
      </p:sp>
      <p:sp>
        <p:nvSpPr>
          <p:cNvPr id="3" name="Content Placeholder 2"/>
          <p:cNvSpPr>
            <a:spLocks noGrp="1"/>
          </p:cNvSpPr>
          <p:nvPr>
            <p:ph idx="1"/>
          </p:nvPr>
        </p:nvSpPr>
        <p:spPr/>
        <p:txBody>
          <a:bodyPr>
            <a:normAutofit/>
          </a:bodyPr>
          <a:lstStyle/>
          <a:p>
            <a:r>
              <a:rPr sz="1800" dirty="0">
                <a:latin typeface="Times New Roman" panose="02020603050405020304" pitchFamily="18" charset="0"/>
                <a:cs typeface="Times New Roman" panose="02020603050405020304" pitchFamily="18" charset="0"/>
              </a:rPr>
              <a:t>- Implemented using Python, OpenCV</a:t>
            </a:r>
            <a:r>
              <a:rPr lang="en-IN" sz="1800">
                <a:latin typeface="Times New Roman" panose="02020603050405020304" pitchFamily="18" charset="0"/>
                <a:cs typeface="Times New Roman" panose="02020603050405020304" pitchFamily="18" charset="0"/>
              </a:rPr>
              <a:t>.</a:t>
            </a:r>
            <a:endParaRPr sz="1800" dirty="0">
              <a:latin typeface="Times New Roman" panose="02020603050405020304" pitchFamily="18" charset="0"/>
              <a:cs typeface="Times New Roman" panose="02020603050405020304" pitchFamily="18" charset="0"/>
            </a:endParaRPr>
          </a:p>
          <a:p>
            <a:r>
              <a:rPr sz="1800" dirty="0">
                <a:latin typeface="Times New Roman" panose="02020603050405020304" pitchFamily="18" charset="0"/>
                <a:cs typeface="Times New Roman" panose="02020603050405020304" pitchFamily="18" charset="0"/>
              </a:rPr>
              <a:t>- Achieved an accuracy of 80-90% for gesture recognition</a:t>
            </a:r>
          </a:p>
          <a:p>
            <a:r>
              <a:rPr sz="1800" dirty="0">
                <a:latin typeface="Times New Roman" panose="02020603050405020304" pitchFamily="18" charset="0"/>
                <a:cs typeface="Times New Roman" panose="02020603050405020304" pitchFamily="18" charset="0"/>
              </a:rPr>
              <a:t>- Real-time interaction with minimal lag</a:t>
            </a:r>
            <a:endParaRPr lang="en-IN"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Trigger actions such as next slide, previous slide, write/draw, delete, pointer, and exit/terminate presentation based on recognized gestures.</a:t>
            </a:r>
            <a:endParaRPr lang="en-IN" sz="1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2783FF0-C506-0360-4931-D2C6BDD99ACD}"/>
              </a:ext>
            </a:extLst>
          </p:cNvPr>
          <p:cNvPicPr>
            <a:picLocks noChangeAspect="1"/>
          </p:cNvPicPr>
          <p:nvPr/>
        </p:nvPicPr>
        <p:blipFill>
          <a:blip r:embed="rId2"/>
          <a:stretch>
            <a:fillRect/>
          </a:stretch>
        </p:blipFill>
        <p:spPr>
          <a:xfrm>
            <a:off x="639097" y="3222522"/>
            <a:ext cx="3507658" cy="350765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b="1" dirty="0">
                <a:latin typeface="Times New Roman" panose="02020603050405020304" pitchFamily="18" charset="0"/>
                <a:cs typeface="Times New Roman" panose="02020603050405020304" pitchFamily="18" charset="0"/>
              </a:rPr>
              <a:t>Challenges &amp; Conclusion</a:t>
            </a:r>
          </a:p>
        </p:txBody>
      </p:sp>
      <p:sp>
        <p:nvSpPr>
          <p:cNvPr id="3" name="Content Placeholder 2"/>
          <p:cNvSpPr>
            <a:spLocks noGrp="1"/>
          </p:cNvSpPr>
          <p:nvPr>
            <p:ph idx="1"/>
          </p:nvPr>
        </p:nvSpPr>
        <p:spPr/>
        <p:txBody>
          <a:bodyPr>
            <a:normAutofit/>
          </a:bodyPr>
          <a:lstStyle/>
          <a:p>
            <a:r>
              <a:rPr sz="1800" dirty="0">
                <a:latin typeface="Times New Roman" panose="02020603050405020304" pitchFamily="18" charset="0"/>
                <a:cs typeface="Times New Roman" panose="02020603050405020304" pitchFamily="18" charset="0"/>
              </a:rPr>
              <a:t>Challenges:</a:t>
            </a:r>
          </a:p>
          <a:p>
            <a:r>
              <a:rPr sz="1800" dirty="0">
                <a:latin typeface="Times New Roman" panose="02020603050405020304" pitchFamily="18" charset="0"/>
                <a:cs typeface="Times New Roman" panose="02020603050405020304" pitchFamily="18" charset="0"/>
              </a:rPr>
              <a:t>- Varying lighting conditions impacting gesture tracking</a:t>
            </a:r>
          </a:p>
          <a:p>
            <a:endParaRPr sz="1800" dirty="0">
              <a:latin typeface="Times New Roman" panose="02020603050405020304" pitchFamily="18" charset="0"/>
              <a:cs typeface="Times New Roman" panose="02020603050405020304" pitchFamily="18" charset="0"/>
            </a:endParaRPr>
          </a:p>
          <a:p>
            <a:r>
              <a:rPr sz="1800" dirty="0">
                <a:latin typeface="Times New Roman" panose="02020603050405020304" pitchFamily="18" charset="0"/>
                <a:cs typeface="Times New Roman" panose="02020603050405020304" pitchFamily="18" charset="0"/>
              </a:rPr>
              <a:t>Conclusion:</a:t>
            </a:r>
          </a:p>
          <a:p>
            <a:r>
              <a:rPr sz="1800" dirty="0">
                <a:latin typeface="Times New Roman" panose="02020603050405020304" pitchFamily="18" charset="0"/>
                <a:cs typeface="Times New Roman" panose="02020603050405020304" pitchFamily="18" charset="0"/>
              </a:rPr>
              <a:t>- Provides a hands-free interactive presentation experience</a:t>
            </a:r>
          </a:p>
          <a:p>
            <a:r>
              <a:rPr sz="1800" dirty="0">
                <a:latin typeface="Times New Roman" panose="02020603050405020304" pitchFamily="18" charset="0"/>
                <a:cs typeface="Times New Roman" panose="02020603050405020304" pitchFamily="18" charset="0"/>
              </a:rPr>
              <a:t>- Enhances engagement with gesture-based</a:t>
            </a:r>
            <a:r>
              <a:rPr lang="en-US" sz="1800" dirty="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In conclusion, while the presented system demonstrates the potential of  hand gesture for interactive presentations, there are opportunities for refinement and enhancement. </a:t>
            </a:r>
            <a:endParaRPr sz="18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333</TotalTime>
  <Words>908</Words>
  <Application>Microsoft Office PowerPoint</Application>
  <PresentationFormat>On-screen Show (4:3)</PresentationFormat>
  <Paragraphs>91</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Times New Roman</vt:lpstr>
      <vt:lpstr>Office Theme</vt:lpstr>
      <vt:lpstr>Gesture Controlled Presentation System</vt:lpstr>
      <vt:lpstr>Abstract</vt:lpstr>
      <vt:lpstr>Introduction</vt:lpstr>
      <vt:lpstr>Problem Statement</vt:lpstr>
      <vt:lpstr>Literature Review</vt:lpstr>
      <vt:lpstr>Proposed Approach</vt:lpstr>
      <vt:lpstr>Implementation &amp; Results</vt:lpstr>
      <vt:lpstr>Challenges &amp; 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SANDY !!</dc:creator>
  <cp:keywords/>
  <dc:description>generated using python-pptx</dc:description>
  <cp:lastModifiedBy>varshith gaddam</cp:lastModifiedBy>
  <cp:revision>9</cp:revision>
  <dcterms:created xsi:type="dcterms:W3CDTF">2013-01-27T09:14:16Z</dcterms:created>
  <dcterms:modified xsi:type="dcterms:W3CDTF">2025-02-27T09:16:24Z</dcterms:modified>
  <cp:category/>
</cp:coreProperties>
</file>

<file path=docProps/thumbnail.jpeg>
</file>